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y="6858000" cx="12192000"/>
  <p:notesSz cx="6858000" cy="9144000"/>
  <p:embeddedFontLst>
    <p:embeddedFont>
      <p:font typeface="Open Sans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font" Target="fonts/OpenSans-bold.fntdata"/><Relationship Id="rId27" Type="http://schemas.openxmlformats.org/officeDocument/2006/relationships/font" Target="fonts/OpenSans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OpenSans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0" Type="http://schemas.openxmlformats.org/officeDocument/2006/relationships/font" Target="fonts/OpenSans-bold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er Bagian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7" name="Google Shape;17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4086907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8" name="Google Shape;1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4" y="4087901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2"/>
          <p:cNvSpPr txBox="1"/>
          <p:nvPr>
            <p:ph type="title"/>
          </p:nvPr>
        </p:nvSpPr>
        <p:spPr>
          <a:xfrm>
            <a:off x="680322" y="2869895"/>
            <a:ext cx="9613860" cy="10907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" type="body"/>
          </p:nvPr>
        </p:nvSpPr>
        <p:spPr>
          <a:xfrm>
            <a:off x="680322" y="4232171"/>
            <a:ext cx="9613860" cy="17040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" name="Google Shape;23;p2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"/>
          <p:cNvSpPr txBox="1"/>
          <p:nvPr>
            <p:ph idx="12" type="sldNum"/>
          </p:nvPr>
        </p:nvSpPr>
        <p:spPr>
          <a:xfrm>
            <a:off x="10729455" y="286989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dul dan Konten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27" name="Google Shape;27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28" name="Google Shape;2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3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3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Background 03.jpg" id="40" name="Google Shape;40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4764"/>
            <a:ext cx="12924839" cy="6853237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4"/>
          <p:cNvSpPr txBox="1"/>
          <p:nvPr>
            <p:ph type="title"/>
          </p:nvPr>
        </p:nvSpPr>
        <p:spPr>
          <a:xfrm>
            <a:off x="1751000" y="2859881"/>
            <a:ext cx="942283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rebuchet MS"/>
              <a:buNone/>
              <a:defRPr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osong" type="blank">
  <p:cSld name="BLANK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Short.png" id="43" name="Google Shape;43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5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ambar dengan Keterangan" type="picTx">
  <p:cSld name="PICTURE_WITH_CAPTIO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49" name="Google Shape;49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50" name="Google Shape;5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6"/>
          <p:cNvSpPr txBox="1"/>
          <p:nvPr>
            <p:ph type="title"/>
          </p:nvPr>
        </p:nvSpPr>
        <p:spPr>
          <a:xfrm>
            <a:off x="680323" y="753228"/>
            <a:ext cx="9613857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"/>
          <p:cNvSpPr/>
          <p:nvPr>
            <p:ph idx="2" type="pic"/>
          </p:nvPr>
        </p:nvSpPr>
        <p:spPr>
          <a:xfrm>
            <a:off x="4868333" y="2336874"/>
            <a:ext cx="5425849" cy="3599312"/>
          </a:xfrm>
          <a:prstGeom prst="rect">
            <a:avLst/>
          </a:prstGeom>
          <a:noFill/>
          <a:ln>
            <a:noFill/>
          </a:ln>
          <a:effectLst>
            <a:outerShdw blurRad="76200" rotWithShape="0" algn="tl" dir="5040000" dist="63500">
              <a:srgbClr val="000000">
                <a:alpha val="40784"/>
              </a:srgbClr>
            </a:outerShdw>
          </a:effectLst>
        </p:spPr>
      </p:sp>
      <p:sp>
        <p:nvSpPr>
          <p:cNvPr id="55" name="Google Shape;55;p6"/>
          <p:cNvSpPr txBox="1"/>
          <p:nvPr>
            <p:ph idx="1" type="body"/>
          </p:nvPr>
        </p:nvSpPr>
        <p:spPr>
          <a:xfrm>
            <a:off x="680323" y="2336873"/>
            <a:ext cx="3876256" cy="35993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6" name="Google Shape;56;p6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6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Judul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60" name="Google Shape;60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4242851"/>
            <a:ext cx="8968084" cy="2759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61" name="Google Shape;6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11716" y="4243845"/>
            <a:ext cx="3077108" cy="27694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7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7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7"/>
          <p:cNvSpPr txBox="1"/>
          <p:nvPr>
            <p:ph type="ctrTitle"/>
          </p:nvPr>
        </p:nvSpPr>
        <p:spPr>
          <a:xfrm>
            <a:off x="680322" y="2733709"/>
            <a:ext cx="8144134" cy="137307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rebuchet MS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7"/>
          <p:cNvSpPr txBox="1"/>
          <p:nvPr>
            <p:ph idx="1" type="subTitle"/>
          </p:nvPr>
        </p:nvSpPr>
        <p:spPr>
          <a:xfrm>
            <a:off x="680322" y="4394039"/>
            <a:ext cx="8144134" cy="1117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6" name="Google Shape;66;p7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7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9255346" y="2750337"/>
            <a:ext cx="1171888" cy="13564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 Konten" type="twoObj">
  <p:cSld name="TWO_OBJECTS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70" name="Google Shape;70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71" name="Google Shape;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8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8"/>
          <p:cNvSpPr txBox="1"/>
          <p:nvPr>
            <p:ph idx="1" type="body"/>
          </p:nvPr>
        </p:nvSpPr>
        <p:spPr>
          <a:xfrm>
            <a:off x="680320" y="2336873"/>
            <a:ext cx="4698358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8"/>
          <p:cNvSpPr txBox="1"/>
          <p:nvPr>
            <p:ph idx="2" type="body"/>
          </p:nvPr>
        </p:nvSpPr>
        <p:spPr>
          <a:xfrm>
            <a:off x="5594123" y="2336873"/>
            <a:ext cx="4700058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8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8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8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erbandingan" type="twoTxTwoObj">
  <p:cSld name="TWO_OBJECTS_WITH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81" name="Google Shape;81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82" name="Google Shape;8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9"/>
          <p:cNvSpPr txBox="1"/>
          <p:nvPr>
            <p:ph type="title"/>
          </p:nvPr>
        </p:nvSpPr>
        <p:spPr>
          <a:xfrm>
            <a:off x="680319" y="753229"/>
            <a:ext cx="9613863" cy="10809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9"/>
          <p:cNvSpPr txBox="1"/>
          <p:nvPr>
            <p:ph idx="1" type="body"/>
          </p:nvPr>
        </p:nvSpPr>
        <p:spPr>
          <a:xfrm>
            <a:off x="906350" y="2336873"/>
            <a:ext cx="4472327" cy="6931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7" name="Google Shape;87;p9"/>
          <p:cNvSpPr txBox="1"/>
          <p:nvPr>
            <p:ph idx="2" type="body"/>
          </p:nvPr>
        </p:nvSpPr>
        <p:spPr>
          <a:xfrm>
            <a:off x="680322" y="3030008"/>
            <a:ext cx="4698355" cy="2906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9"/>
          <p:cNvSpPr txBox="1"/>
          <p:nvPr>
            <p:ph idx="3" type="body"/>
          </p:nvPr>
        </p:nvSpPr>
        <p:spPr>
          <a:xfrm>
            <a:off x="5820154" y="2336873"/>
            <a:ext cx="4474028" cy="69207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9" name="Google Shape;89;p9"/>
          <p:cNvSpPr txBox="1"/>
          <p:nvPr>
            <p:ph idx="4" type="body"/>
          </p:nvPr>
        </p:nvSpPr>
        <p:spPr>
          <a:xfrm>
            <a:off x="5594123" y="3030008"/>
            <a:ext cx="4700059" cy="29061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9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9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9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dul Saja" type="titleOnly">
  <p:cSld name="TITLE_ONLY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94" name="Google Shape;9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95" name="Google Shape;9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0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0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0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0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0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onten dengan Keterangan" type="objTx">
  <p:cSld name="OBJECT_WITH_CAPTION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03" name="Google Shape;103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04" name="Google Shape;10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1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1"/>
          <p:cNvSpPr txBox="1"/>
          <p:nvPr>
            <p:ph type="title"/>
          </p:nvPr>
        </p:nvSpPr>
        <p:spPr>
          <a:xfrm>
            <a:off x="680321" y="753227"/>
            <a:ext cx="9613859" cy="10809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1"/>
          <p:cNvSpPr txBox="1"/>
          <p:nvPr>
            <p:ph idx="1" type="body"/>
          </p:nvPr>
        </p:nvSpPr>
        <p:spPr>
          <a:xfrm>
            <a:off x="4685846" y="2336873"/>
            <a:ext cx="5608336" cy="3599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9" name="Google Shape;109;p11"/>
          <p:cNvSpPr txBox="1"/>
          <p:nvPr>
            <p:ph idx="2" type="body"/>
          </p:nvPr>
        </p:nvSpPr>
        <p:spPr>
          <a:xfrm>
            <a:off x="680322" y="2336872"/>
            <a:ext cx="3790078" cy="35993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0" name="Google Shape;110;p11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1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1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ambar Panorama dengan Keterangan">
  <p:cSld name="Gambar Panorama dengan Keterangan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14" name="Google Shape;114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15" name="Google Shape;11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2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2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2"/>
          <p:cNvSpPr txBox="1"/>
          <p:nvPr>
            <p:ph type="title"/>
          </p:nvPr>
        </p:nvSpPr>
        <p:spPr>
          <a:xfrm>
            <a:off x="680322" y="4711616"/>
            <a:ext cx="9613859" cy="4530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rebuchet MS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2"/>
          <p:cNvSpPr/>
          <p:nvPr>
            <p:ph idx="2" type="pic"/>
          </p:nvPr>
        </p:nvSpPr>
        <p:spPr>
          <a:xfrm>
            <a:off x="680322" y="609597"/>
            <a:ext cx="9613859" cy="3589575"/>
          </a:xfrm>
          <a:prstGeom prst="rect">
            <a:avLst/>
          </a:prstGeom>
          <a:noFill/>
          <a:ln>
            <a:noFill/>
          </a:ln>
          <a:effectLst>
            <a:outerShdw blurRad="76200" rotWithShape="0" algn="tl" dir="5040000" dist="63500">
              <a:srgbClr val="000000">
                <a:alpha val="40784"/>
              </a:srgbClr>
            </a:outerShdw>
          </a:effectLst>
        </p:spPr>
      </p:sp>
      <p:sp>
        <p:nvSpPr>
          <p:cNvPr id="120" name="Google Shape;120;p12"/>
          <p:cNvSpPr txBox="1"/>
          <p:nvPr>
            <p:ph idx="1" type="body"/>
          </p:nvPr>
        </p:nvSpPr>
        <p:spPr>
          <a:xfrm>
            <a:off x="680319" y="5169583"/>
            <a:ext cx="9613862" cy="6229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21" name="Google Shape;121;p12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2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10729455" y="4711309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dul dan Keterangan">
  <p:cSld name="Judul dan Keterangan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25" name="Google Shape;125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26" name="Google Shape;12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3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3"/>
          <p:cNvSpPr txBox="1"/>
          <p:nvPr>
            <p:ph type="title"/>
          </p:nvPr>
        </p:nvSpPr>
        <p:spPr>
          <a:xfrm>
            <a:off x="680322" y="609597"/>
            <a:ext cx="9613858" cy="3592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3"/>
          <p:cNvSpPr txBox="1"/>
          <p:nvPr>
            <p:ph idx="1" type="body"/>
          </p:nvPr>
        </p:nvSpPr>
        <p:spPr>
          <a:xfrm>
            <a:off x="680322" y="4711615"/>
            <a:ext cx="9613859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1" name="Google Shape;131;p13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3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3"/>
          <p:cNvSpPr txBox="1"/>
          <p:nvPr>
            <p:ph idx="12" type="sldNum"/>
          </p:nvPr>
        </p:nvSpPr>
        <p:spPr>
          <a:xfrm>
            <a:off x="10729455" y="471161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tipan dengan Keterangan">
  <p:cSld name="Kutipan dengan Keterangan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35" name="Google Shape;135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36" name="Google Shape;13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4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4"/>
          <p:cNvSpPr txBox="1"/>
          <p:nvPr>
            <p:ph type="title"/>
          </p:nvPr>
        </p:nvSpPr>
        <p:spPr>
          <a:xfrm>
            <a:off x="1127856" y="609598"/>
            <a:ext cx="8718877" cy="3036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4"/>
          <p:cNvSpPr txBox="1"/>
          <p:nvPr>
            <p:ph idx="1" type="body"/>
          </p:nvPr>
        </p:nvSpPr>
        <p:spPr>
          <a:xfrm>
            <a:off x="1402288" y="3653379"/>
            <a:ext cx="8156579" cy="548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1" name="Google Shape;141;p14"/>
          <p:cNvSpPr txBox="1"/>
          <p:nvPr>
            <p:ph idx="2" type="body"/>
          </p:nvPr>
        </p:nvSpPr>
        <p:spPr>
          <a:xfrm>
            <a:off x="680322" y="4711615"/>
            <a:ext cx="9613859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2" name="Google Shape;142;p14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4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4"/>
          <p:cNvSpPr txBox="1"/>
          <p:nvPr>
            <p:ph idx="12" type="sldNum"/>
          </p:nvPr>
        </p:nvSpPr>
        <p:spPr>
          <a:xfrm>
            <a:off x="10729455" y="470992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5" name="Google Shape;145;p14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Trebuchet MS"/>
              <a:buNone/>
            </a:pPr>
            <a:r>
              <a:rPr b="0" lang="en-US" sz="7200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“</a:t>
            </a:r>
            <a:endParaRPr/>
          </a:p>
        </p:txBody>
      </p:sp>
      <p:sp>
        <p:nvSpPr>
          <p:cNvPr id="146" name="Google Shape;146;p14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Trebuchet MS"/>
              <a:buNone/>
            </a:pPr>
            <a:r>
              <a:rPr b="0" lang="en-US" sz="7200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rtu Nama">
  <p:cSld name="Kartu Nama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48" name="Google Shape;148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5928628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49" name="Google Shape;14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5929622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5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5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5"/>
          <p:cNvSpPr txBox="1"/>
          <p:nvPr>
            <p:ph type="title"/>
          </p:nvPr>
        </p:nvSpPr>
        <p:spPr>
          <a:xfrm>
            <a:off x="680319" y="4711615"/>
            <a:ext cx="9613862" cy="5885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15"/>
          <p:cNvSpPr txBox="1"/>
          <p:nvPr>
            <p:ph idx="1" type="body"/>
          </p:nvPr>
        </p:nvSpPr>
        <p:spPr>
          <a:xfrm>
            <a:off x="680320" y="5300149"/>
            <a:ext cx="9613862" cy="502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54" name="Google Shape;154;p15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5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15"/>
          <p:cNvSpPr txBox="1"/>
          <p:nvPr>
            <p:ph idx="12" type="sldNum"/>
          </p:nvPr>
        </p:nvSpPr>
        <p:spPr>
          <a:xfrm>
            <a:off x="10729455" y="4709925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Kolom">
  <p:cSld name="3 Kolom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58" name="Google Shape;158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59" name="Google Shape;15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6"/>
          <p:cNvSpPr txBox="1"/>
          <p:nvPr>
            <p:ph type="title"/>
          </p:nvPr>
        </p:nvSpPr>
        <p:spPr>
          <a:xfrm>
            <a:off x="669222" y="753228"/>
            <a:ext cx="9624960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16"/>
          <p:cNvSpPr txBox="1"/>
          <p:nvPr>
            <p:ph idx="1" type="body"/>
          </p:nvPr>
        </p:nvSpPr>
        <p:spPr>
          <a:xfrm>
            <a:off x="660946" y="2336873"/>
            <a:ext cx="307003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4" name="Google Shape;164;p16"/>
          <p:cNvSpPr txBox="1"/>
          <p:nvPr>
            <p:ph idx="2" type="body"/>
          </p:nvPr>
        </p:nvSpPr>
        <p:spPr>
          <a:xfrm>
            <a:off x="680322" y="3022673"/>
            <a:ext cx="3049702" cy="2913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65" name="Google Shape;165;p16"/>
          <p:cNvSpPr txBox="1"/>
          <p:nvPr>
            <p:ph idx="3" type="body"/>
          </p:nvPr>
        </p:nvSpPr>
        <p:spPr>
          <a:xfrm>
            <a:off x="3956025" y="2336873"/>
            <a:ext cx="3063240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6" name="Google Shape;166;p16"/>
          <p:cNvSpPr txBox="1"/>
          <p:nvPr>
            <p:ph idx="4" type="body"/>
          </p:nvPr>
        </p:nvSpPr>
        <p:spPr>
          <a:xfrm>
            <a:off x="3945470" y="3022673"/>
            <a:ext cx="3063240" cy="2913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67" name="Google Shape;167;p16"/>
          <p:cNvSpPr txBox="1"/>
          <p:nvPr>
            <p:ph idx="5" type="body"/>
          </p:nvPr>
        </p:nvSpPr>
        <p:spPr>
          <a:xfrm>
            <a:off x="7224156" y="2336873"/>
            <a:ext cx="3070025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8" name="Google Shape;168;p16"/>
          <p:cNvSpPr txBox="1"/>
          <p:nvPr>
            <p:ph idx="6" type="body"/>
          </p:nvPr>
        </p:nvSpPr>
        <p:spPr>
          <a:xfrm>
            <a:off x="7224156" y="3022673"/>
            <a:ext cx="3070025" cy="2913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69" name="Google Shape;169;p16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16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16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Kolom Gambar">
  <p:cSld name="3 Kolom Gambar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73" name="Google Shape;173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74" name="Google Shape;17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7"/>
          <p:cNvSpPr txBox="1"/>
          <p:nvPr>
            <p:ph type="title"/>
          </p:nvPr>
        </p:nvSpPr>
        <p:spPr>
          <a:xfrm>
            <a:off x="680322" y="753228"/>
            <a:ext cx="9613860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17"/>
          <p:cNvSpPr txBox="1"/>
          <p:nvPr>
            <p:ph idx="1" type="body"/>
          </p:nvPr>
        </p:nvSpPr>
        <p:spPr>
          <a:xfrm>
            <a:off x="680318" y="4297503"/>
            <a:ext cx="3049705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9" name="Google Shape;179;p17"/>
          <p:cNvSpPr/>
          <p:nvPr>
            <p:ph idx="2" type="pic"/>
          </p:nvPr>
        </p:nvSpPr>
        <p:spPr>
          <a:xfrm>
            <a:off x="680318" y="2336873"/>
            <a:ext cx="3049705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80" name="Google Shape;180;p17"/>
          <p:cNvSpPr txBox="1"/>
          <p:nvPr>
            <p:ph idx="3" type="body"/>
          </p:nvPr>
        </p:nvSpPr>
        <p:spPr>
          <a:xfrm>
            <a:off x="680318" y="4873765"/>
            <a:ext cx="3049705" cy="10624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81" name="Google Shape;181;p17"/>
          <p:cNvSpPr txBox="1"/>
          <p:nvPr>
            <p:ph idx="4" type="body"/>
          </p:nvPr>
        </p:nvSpPr>
        <p:spPr>
          <a:xfrm>
            <a:off x="3945471" y="4297503"/>
            <a:ext cx="3063240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2" name="Google Shape;182;p17"/>
          <p:cNvSpPr/>
          <p:nvPr>
            <p:ph idx="5" type="pic"/>
          </p:nvPr>
        </p:nvSpPr>
        <p:spPr>
          <a:xfrm>
            <a:off x="3945470" y="2336873"/>
            <a:ext cx="3063240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83" name="Google Shape;183;p17"/>
          <p:cNvSpPr txBox="1"/>
          <p:nvPr>
            <p:ph idx="6" type="body"/>
          </p:nvPr>
        </p:nvSpPr>
        <p:spPr>
          <a:xfrm>
            <a:off x="3944117" y="4873764"/>
            <a:ext cx="3067297" cy="10624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84" name="Google Shape;184;p17"/>
          <p:cNvSpPr txBox="1"/>
          <p:nvPr>
            <p:ph idx="7" type="body"/>
          </p:nvPr>
        </p:nvSpPr>
        <p:spPr>
          <a:xfrm>
            <a:off x="7230678" y="4297503"/>
            <a:ext cx="3063505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5" name="Google Shape;185;p17"/>
          <p:cNvSpPr/>
          <p:nvPr>
            <p:ph idx="8" type="pic"/>
          </p:nvPr>
        </p:nvSpPr>
        <p:spPr>
          <a:xfrm>
            <a:off x="7230677" y="2336873"/>
            <a:ext cx="3063505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</p:sp>
      <p:sp>
        <p:nvSpPr>
          <p:cNvPr id="186" name="Google Shape;186;p17"/>
          <p:cNvSpPr txBox="1"/>
          <p:nvPr>
            <p:ph idx="9" type="body"/>
          </p:nvPr>
        </p:nvSpPr>
        <p:spPr>
          <a:xfrm>
            <a:off x="7230553" y="4873762"/>
            <a:ext cx="3067563" cy="10624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87" name="Google Shape;187;p17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17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17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dul dan Teks Vertikal" type="vertTx">
  <p:cSld name="VERTICAL_TEXT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D-ShadowLong.png" id="191" name="Google Shape;191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970240"/>
            <a:ext cx="10437812" cy="321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-ShadowShort.png" id="192" name="Google Shape;19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85826" y="1971234"/>
            <a:ext cx="1602997" cy="14427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8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18"/>
          <p:cNvSpPr txBox="1"/>
          <p:nvPr>
            <p:ph idx="1" type="body"/>
          </p:nvPr>
        </p:nvSpPr>
        <p:spPr>
          <a:xfrm rot="5400000">
            <a:off x="3687593" y="-670399"/>
            <a:ext cx="3599316" cy="96138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7" name="Google Shape;197;p18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18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18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dul Vertikal dan Teks" type="vertTitleAndTx">
  <p:cSld name="VERTICAL_TITLE_AND_VERTICAL_TEXT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9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9"/>
          <p:cNvSpPr txBox="1"/>
          <p:nvPr>
            <p:ph type="title"/>
          </p:nvPr>
        </p:nvSpPr>
        <p:spPr>
          <a:xfrm rot="5400000">
            <a:off x="8489252" y="2249576"/>
            <a:ext cx="4353760" cy="10738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19"/>
          <p:cNvSpPr txBox="1"/>
          <p:nvPr>
            <p:ph idx="1" type="body"/>
          </p:nvPr>
        </p:nvSpPr>
        <p:spPr>
          <a:xfrm rot="5400000">
            <a:off x="2452029" y="-1162110"/>
            <a:ext cx="5326589" cy="88700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5" name="Google Shape;205;p19"/>
          <p:cNvSpPr txBox="1"/>
          <p:nvPr>
            <p:ph idx="10" type="dt"/>
          </p:nvPr>
        </p:nvSpPr>
        <p:spPr>
          <a:xfrm>
            <a:off x="6807126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19"/>
          <p:cNvSpPr txBox="1"/>
          <p:nvPr>
            <p:ph idx="11" type="ftr"/>
          </p:nvPr>
        </p:nvSpPr>
        <p:spPr>
          <a:xfrm>
            <a:off x="680321" y="5936188"/>
            <a:ext cx="612680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19"/>
          <p:cNvSpPr txBox="1"/>
          <p:nvPr>
            <p:ph idx="12" type="sldNum"/>
          </p:nvPr>
        </p:nvSpPr>
        <p:spPr>
          <a:xfrm>
            <a:off x="10097550" y="5398633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algn="ctr">
              <a:spcBef>
                <a:spcPts val="0"/>
              </a:spcBef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algn="ctr">
              <a:spcBef>
                <a:spcPts val="0"/>
              </a:spcBef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algn="ctr">
              <a:spcBef>
                <a:spcPts val="0"/>
              </a:spcBef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algn="ctr">
              <a:spcBef>
                <a:spcPts val="0"/>
              </a:spcBef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algn="ctr">
              <a:spcBef>
                <a:spcPts val="0"/>
              </a:spcBef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algn="ctr">
              <a:spcBef>
                <a:spcPts val="0"/>
              </a:spcBef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algn="ctr">
              <a:spcBef>
                <a:spcPts val="0"/>
              </a:spcBef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algn="ctr">
              <a:spcBef>
                <a:spcPts val="0"/>
              </a:spcBef>
              <a:buNone/>
              <a:defRPr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ckground 02.jpg" id="209" name="Google Shape;209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-13937"/>
            <a:ext cx="12191999" cy="6464658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/>
          <p:nvPr/>
        </p:nvSpPr>
        <p:spPr>
          <a:xfrm>
            <a:off x="0" y="5157192"/>
            <a:ext cx="12191998" cy="1700808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1" name="Google Shape;211;p20"/>
          <p:cNvSpPr txBox="1"/>
          <p:nvPr>
            <p:ph type="title"/>
          </p:nvPr>
        </p:nvSpPr>
        <p:spPr>
          <a:xfrm>
            <a:off x="2548467" y="2060848"/>
            <a:ext cx="9116152" cy="7920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9B8"/>
              </a:buClr>
              <a:buSzPts val="3000"/>
              <a:buFont typeface="Open Sans"/>
              <a:buNone/>
              <a:defRPr b="1" sz="3000">
                <a:solidFill>
                  <a:srgbClr val="0079B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0"/>
          <p:cNvSpPr txBox="1"/>
          <p:nvPr>
            <p:ph idx="10" type="dt"/>
          </p:nvPr>
        </p:nvSpPr>
        <p:spPr>
          <a:xfrm>
            <a:off x="609600" y="645333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20"/>
          <p:cNvSpPr txBox="1"/>
          <p:nvPr>
            <p:ph idx="11" type="ftr"/>
          </p:nvPr>
        </p:nvSpPr>
        <p:spPr>
          <a:xfrm>
            <a:off x="4165600" y="6453337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20"/>
          <p:cNvSpPr txBox="1"/>
          <p:nvPr>
            <p:ph idx="12" type="sldNum"/>
          </p:nvPr>
        </p:nvSpPr>
        <p:spPr>
          <a:xfrm>
            <a:off x="8737600" y="6453337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5" name="Google Shape;215;p20"/>
          <p:cNvSpPr txBox="1"/>
          <p:nvPr>
            <p:ph idx="1" type="body"/>
          </p:nvPr>
        </p:nvSpPr>
        <p:spPr>
          <a:xfrm>
            <a:off x="2548467" y="3429001"/>
            <a:ext cx="9116152" cy="30404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6" name="Google Shape;216;p20"/>
          <p:cNvSpPr txBox="1"/>
          <p:nvPr>
            <p:ph idx="2" type="subTitle"/>
          </p:nvPr>
        </p:nvSpPr>
        <p:spPr>
          <a:xfrm>
            <a:off x="2543606" y="2852936"/>
            <a:ext cx="9121013" cy="5040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9B8"/>
              </a:buClr>
              <a:buSzPts val="2200"/>
              <a:buChar char="•"/>
              <a:defRPr b="1" sz="2200">
                <a:solidFill>
                  <a:srgbClr val="0079B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8121"/>
            </a:gs>
            <a:gs pos="50000">
              <a:srgbClr val="D54006"/>
            </a:gs>
            <a:gs pos="100000">
              <a:srgbClr val="8C0000"/>
            </a:gs>
          </a:gsLst>
          <a:lin ang="252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ashOverlay-FullResolve.png" id="10" name="Google Shape;10;p1"/>
          <p:cNvPicPr preferRelativeResize="0"/>
          <p:nvPr/>
        </p:nvPicPr>
        <p:blipFill rotWithShape="1">
          <a:blip r:embed="rId1">
            <a:alphaModFix amt="1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0" type="dt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1" type="ftr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2" type="sldNum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youtu.be/VnkZYzpzRYE" TargetMode="External"/><Relationship Id="rId4" Type="http://schemas.openxmlformats.org/officeDocument/2006/relationships/image" Target="../media/image11.png"/><Relationship Id="rId5" Type="http://schemas.openxmlformats.org/officeDocument/2006/relationships/hyperlink" Target="https://youtu.be/VnkZYzpzRYE" TargetMode="External"/><Relationship Id="rId6" Type="http://schemas.openxmlformats.org/officeDocument/2006/relationships/hyperlink" Target="https://www.tokopedia.com/" TargetMode="External"/><Relationship Id="rId7" Type="http://schemas.openxmlformats.org/officeDocument/2006/relationships/hyperlink" Target="https://www.tokopedi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1"/>
          <p:cNvSpPr txBox="1"/>
          <p:nvPr>
            <p:ph type="title"/>
          </p:nvPr>
        </p:nvSpPr>
        <p:spPr>
          <a:xfrm>
            <a:off x="636779" y="2695724"/>
            <a:ext cx="9613860" cy="10907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Trebuchet MS"/>
              <a:buNone/>
            </a:pPr>
            <a:br>
              <a:rPr lang="en-US" sz="6600"/>
            </a:br>
            <a:r>
              <a:rPr lang="en-US" sz="6600"/>
              <a:t> </a:t>
            </a:r>
            <a:r>
              <a:rPr b="1" lang="en-US" sz="6600"/>
              <a:t>VPC </a:t>
            </a:r>
            <a:endParaRPr sz="6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2"/>
          <p:cNvSpPr txBox="1"/>
          <p:nvPr/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Introduction</a:t>
            </a:r>
            <a:endParaRPr b="1" i="0" sz="36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27" name="Google Shape;22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43565" y="2336873"/>
            <a:ext cx="5087373" cy="35993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3"/>
          <p:cNvSpPr txBox="1"/>
          <p:nvPr>
            <p:ph type="title"/>
          </p:nvPr>
        </p:nvSpPr>
        <p:spPr>
          <a:xfrm>
            <a:off x="2362200" y="2819400"/>
            <a:ext cx="79831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rebuchet MS"/>
              <a:buNone/>
            </a:pPr>
            <a:r>
              <a:rPr lang="en-US" sz="4000"/>
              <a:t>Customer Segments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77000" y="3480260"/>
            <a:ext cx="4572000" cy="2624512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4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b="1" lang="en-US"/>
              <a:t>Customer Segments</a:t>
            </a:r>
            <a:br>
              <a:rPr b="1" lang="en-US">
                <a:latin typeface="Verdana"/>
                <a:ea typeface="Verdana"/>
                <a:cs typeface="Verdana"/>
                <a:sym typeface="Verdana"/>
              </a:rPr>
            </a:br>
            <a:endParaRPr/>
          </a:p>
        </p:txBody>
      </p:sp>
      <p:sp>
        <p:nvSpPr>
          <p:cNvPr id="239" name="Google Shape;239;p24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The Customer Segments Building Block defines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the different groups of people or organizations an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/>
              <a:t>enterprise aims to reach and serve</a:t>
            </a:r>
            <a:endParaRPr/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"/>
          <p:cNvSpPr txBox="1"/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b="1" lang="en-US"/>
              <a:t>Customer Segments</a:t>
            </a:r>
            <a:endParaRPr b="1"/>
          </a:p>
        </p:txBody>
      </p:sp>
      <p:sp>
        <p:nvSpPr>
          <p:cNvPr id="245" name="Google Shape;245;p25"/>
          <p:cNvSpPr/>
          <p:nvPr/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Customer groups represent separate segments if:</a:t>
            </a:r>
            <a:endParaRPr b="0" i="0" sz="24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1" lang="en-US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• Their needs require and justify </a:t>
            </a:r>
            <a:r>
              <a:rPr b="1" i="1" lang="en-US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 distinct offer</a:t>
            </a:r>
            <a:endParaRPr b="1" i="1" sz="24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1" lang="en-US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• They are reached through </a:t>
            </a:r>
            <a:r>
              <a:rPr b="1" i="1" lang="en-US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different Distribution Channels</a:t>
            </a:r>
            <a:endParaRPr b="1" i="1" sz="24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1" lang="en-US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• They require </a:t>
            </a:r>
            <a:r>
              <a:rPr b="1" i="1" lang="en-US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different types of relationships</a:t>
            </a:r>
            <a:endParaRPr b="1" i="1" sz="24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1" lang="en-US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• They have substantially </a:t>
            </a:r>
            <a:r>
              <a:rPr b="1" i="1" lang="en-US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different profitabilities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1" lang="en-US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• They are willing to pay for </a:t>
            </a:r>
            <a:r>
              <a:rPr b="1" i="1" lang="en-US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different aspects of the offer</a:t>
            </a:r>
            <a:endParaRPr b="1" i="0" sz="24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5800" y="3886200"/>
            <a:ext cx="3657600" cy="2437678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6"/>
          <p:cNvSpPr txBox="1"/>
          <p:nvPr>
            <p:ph type="title"/>
          </p:nvPr>
        </p:nvSpPr>
        <p:spPr>
          <a:xfrm>
            <a:off x="680321" y="754931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b="1" lang="en-US"/>
              <a:t>Customer Profiles</a:t>
            </a:r>
            <a:br>
              <a:rPr b="1" lang="en-US">
                <a:latin typeface="Verdana"/>
                <a:ea typeface="Verdana"/>
                <a:cs typeface="Verdana"/>
                <a:sym typeface="Verdana"/>
              </a:rPr>
            </a:br>
            <a:endParaRPr/>
          </a:p>
        </p:txBody>
      </p:sp>
      <p:sp>
        <p:nvSpPr>
          <p:cNvPr id="252" name="Google Shape;252;p26"/>
          <p:cNvSpPr txBox="1"/>
          <p:nvPr>
            <p:ph idx="1" type="body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b="1" lang="en-US"/>
              <a:t>The Customer (Segment) Profile describes a specific customer segment in your business model in a more structured and detailed way. It breaks the customer down into its jobs, pains, and gains.</a:t>
            </a:r>
            <a:endParaRPr/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7"/>
          <p:cNvSpPr txBox="1"/>
          <p:nvPr/>
        </p:nvSpPr>
        <p:spPr>
          <a:xfrm>
            <a:off x="507998" y="714123"/>
            <a:ext cx="558800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Customer Profiles</a:t>
            </a:r>
            <a:endParaRPr b="1" sz="40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58" name="Google Shape;258;p27"/>
          <p:cNvGrpSpPr/>
          <p:nvPr/>
        </p:nvGrpSpPr>
        <p:grpSpPr>
          <a:xfrm>
            <a:off x="507999" y="2213172"/>
            <a:ext cx="10697029" cy="3762360"/>
            <a:chOff x="0" y="50543"/>
            <a:chExt cx="10697029" cy="3762360"/>
          </a:xfrm>
        </p:grpSpPr>
        <p:sp>
          <p:nvSpPr>
            <p:cNvPr id="259" name="Google Shape;259;p27"/>
            <p:cNvSpPr/>
            <p:nvPr/>
          </p:nvSpPr>
          <p:spPr>
            <a:xfrm>
              <a:off x="0" y="50543"/>
              <a:ext cx="10697029" cy="6552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27"/>
            <p:cNvSpPr txBox="1"/>
            <p:nvPr/>
          </p:nvSpPr>
          <p:spPr>
            <a:xfrm>
              <a:off x="31984" y="82527"/>
              <a:ext cx="10633061" cy="5912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Trebuchet MS"/>
                <a:buNone/>
              </a:pPr>
              <a:r>
                <a:rPr b="1" lang="en-US" sz="2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Customer Jobs</a:t>
              </a:r>
              <a:endParaRPr/>
            </a:p>
          </p:txBody>
        </p:sp>
        <p:sp>
          <p:nvSpPr>
            <p:cNvPr id="261" name="Google Shape;261;p27"/>
            <p:cNvSpPr/>
            <p:nvPr/>
          </p:nvSpPr>
          <p:spPr>
            <a:xfrm>
              <a:off x="0" y="705743"/>
              <a:ext cx="10697029" cy="6665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27"/>
            <p:cNvSpPr txBox="1"/>
            <p:nvPr/>
          </p:nvSpPr>
          <p:spPr>
            <a:xfrm>
              <a:off x="0" y="705743"/>
              <a:ext cx="10697029" cy="6665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5550" lIns="339625" spcFirstLastPara="1" rIns="199125" wrap="square" tIns="3555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Trebuchet MS"/>
                <a:buChar char="•"/>
              </a:pPr>
              <a:r>
                <a:rPr b="0" i="0" lang="en-US" sz="22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what customers are trying to get done in their work and in their lives, as expressed in their own words</a:t>
              </a:r>
              <a:endParaRPr/>
            </a:p>
          </p:txBody>
        </p:sp>
        <p:sp>
          <p:nvSpPr>
            <p:cNvPr id="263" name="Google Shape;263;p27"/>
            <p:cNvSpPr/>
            <p:nvPr/>
          </p:nvSpPr>
          <p:spPr>
            <a:xfrm>
              <a:off x="0" y="1372283"/>
              <a:ext cx="10697029" cy="655200"/>
            </a:xfrm>
            <a:prstGeom prst="roundRect">
              <a:avLst>
                <a:gd fmla="val 16667" name="adj"/>
              </a:avLst>
            </a:prstGeom>
            <a:solidFill>
              <a:srgbClr val="FE8E2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27"/>
            <p:cNvSpPr txBox="1"/>
            <p:nvPr/>
          </p:nvSpPr>
          <p:spPr>
            <a:xfrm>
              <a:off x="31984" y="1404267"/>
              <a:ext cx="10633061" cy="5912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Trebuchet MS"/>
                <a:buNone/>
              </a:pPr>
              <a:r>
                <a:rPr b="1" lang="en-US" sz="2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Customer Pains</a:t>
              </a:r>
              <a:endParaRPr sz="2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65" name="Google Shape;265;p27"/>
            <p:cNvSpPr/>
            <p:nvPr/>
          </p:nvSpPr>
          <p:spPr>
            <a:xfrm>
              <a:off x="0" y="2027483"/>
              <a:ext cx="10697029" cy="463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27"/>
            <p:cNvSpPr txBox="1"/>
            <p:nvPr/>
          </p:nvSpPr>
          <p:spPr>
            <a:xfrm>
              <a:off x="0" y="2027483"/>
              <a:ext cx="10697029" cy="463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5550" lIns="339625" spcFirstLastPara="1" rIns="199125" wrap="square" tIns="3555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Trebuchet MS"/>
                <a:buChar char="•"/>
              </a:pPr>
              <a:r>
                <a:rPr b="0" i="0" lang="en-US" sz="22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bad outcomes, risks, and obstacles related to customer jobs</a:t>
              </a:r>
              <a:endParaRPr/>
            </a:p>
          </p:txBody>
        </p:sp>
        <p:sp>
          <p:nvSpPr>
            <p:cNvPr id="267" name="Google Shape;267;p27"/>
            <p:cNvSpPr/>
            <p:nvPr/>
          </p:nvSpPr>
          <p:spPr>
            <a:xfrm>
              <a:off x="0" y="2491163"/>
              <a:ext cx="10697029" cy="655200"/>
            </a:xfrm>
            <a:prstGeom prst="roundRect">
              <a:avLst>
                <a:gd fmla="val 16667" name="adj"/>
              </a:avLst>
            </a:prstGeom>
            <a:solidFill>
              <a:srgbClr val="9AC2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27"/>
            <p:cNvSpPr txBox="1"/>
            <p:nvPr/>
          </p:nvSpPr>
          <p:spPr>
            <a:xfrm>
              <a:off x="31984" y="2523147"/>
              <a:ext cx="10633061" cy="5912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Trebuchet MS"/>
                <a:buNone/>
              </a:pPr>
              <a:r>
                <a:rPr b="1" lang="en-US" sz="2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Customer Gains</a:t>
              </a:r>
              <a:endParaRPr sz="2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69" name="Google Shape;269;p27"/>
            <p:cNvSpPr/>
            <p:nvPr/>
          </p:nvSpPr>
          <p:spPr>
            <a:xfrm>
              <a:off x="0" y="3146363"/>
              <a:ext cx="10697029" cy="6665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27"/>
            <p:cNvSpPr txBox="1"/>
            <p:nvPr/>
          </p:nvSpPr>
          <p:spPr>
            <a:xfrm>
              <a:off x="0" y="3146363"/>
              <a:ext cx="10697029" cy="6665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5550" lIns="339625" spcFirstLastPara="1" rIns="199125" wrap="square" tIns="3555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Trebuchet MS"/>
                <a:buChar char="•"/>
              </a:pPr>
              <a:r>
                <a:rPr b="0" i="0" lang="en-US" sz="22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the outcomes customers want to achieve or the concrete benefits they are seeking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8"/>
          <p:cNvSpPr txBox="1"/>
          <p:nvPr/>
        </p:nvSpPr>
        <p:spPr>
          <a:xfrm>
            <a:off x="6019800" y="772180"/>
            <a:ext cx="32766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Customer Jobs</a:t>
            </a:r>
            <a:endParaRPr b="1" sz="2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76" name="Google Shape;276;p28"/>
          <p:cNvGrpSpPr/>
          <p:nvPr/>
        </p:nvGrpSpPr>
        <p:grpSpPr>
          <a:xfrm>
            <a:off x="-1165335" y="1276793"/>
            <a:ext cx="10635148" cy="5472816"/>
            <a:chOff x="-4594335" y="-704407"/>
            <a:chExt cx="10635148" cy="5472816"/>
          </a:xfrm>
        </p:grpSpPr>
        <p:sp>
          <p:nvSpPr>
            <p:cNvPr id="277" name="Google Shape;277;p28"/>
            <p:cNvSpPr/>
            <p:nvPr/>
          </p:nvSpPr>
          <p:spPr>
            <a:xfrm>
              <a:off x="-4594335" y="-704407"/>
              <a:ext cx="5472816" cy="5472816"/>
            </a:xfrm>
            <a:prstGeom prst="blockArc">
              <a:avLst>
                <a:gd fmla="val 18900000" name="adj1"/>
                <a:gd fmla="val 2700000" name="adj2"/>
                <a:gd fmla="val 395" name="adj3"/>
              </a:avLst>
            </a:prstGeom>
            <a:noFill/>
            <a:ln cap="flat" cmpd="sng" w="12700">
              <a:solidFill>
                <a:srgbClr val="A563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28"/>
            <p:cNvSpPr/>
            <p:nvPr/>
          </p:nvSpPr>
          <p:spPr>
            <a:xfrm>
              <a:off x="460128" y="312440"/>
              <a:ext cx="5580684" cy="625205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28"/>
            <p:cNvSpPr txBox="1"/>
            <p:nvPr/>
          </p:nvSpPr>
          <p:spPr>
            <a:xfrm>
              <a:off x="460128" y="312440"/>
              <a:ext cx="5580684" cy="625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1275" lIns="496250" spcFirstLastPara="1" rIns="81275" wrap="square" tIns="812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Trebuchet MS"/>
                <a:buNone/>
              </a:pPr>
              <a:r>
                <a:rPr lang="en-US" sz="32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Functional Job</a:t>
              </a:r>
              <a:endParaRPr/>
            </a:p>
          </p:txBody>
        </p:sp>
        <p:sp>
          <p:nvSpPr>
            <p:cNvPr id="280" name="Google Shape;280;p28"/>
            <p:cNvSpPr/>
            <p:nvPr/>
          </p:nvSpPr>
          <p:spPr>
            <a:xfrm>
              <a:off x="69375" y="234289"/>
              <a:ext cx="781507" cy="781507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8"/>
            <p:cNvSpPr/>
            <p:nvPr/>
          </p:nvSpPr>
          <p:spPr>
            <a:xfrm>
              <a:off x="818573" y="1250411"/>
              <a:ext cx="5222240" cy="625205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8"/>
            <p:cNvSpPr txBox="1"/>
            <p:nvPr/>
          </p:nvSpPr>
          <p:spPr>
            <a:xfrm>
              <a:off x="818573" y="1250411"/>
              <a:ext cx="5222240" cy="625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1275" lIns="496250" spcFirstLastPara="1" rIns="81275" wrap="square" tIns="812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Trebuchet MS"/>
                <a:buNone/>
              </a:pPr>
              <a:r>
                <a:rPr lang="en-US" sz="32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Social Job</a:t>
              </a:r>
              <a:endParaRPr/>
            </a:p>
          </p:txBody>
        </p:sp>
        <p:sp>
          <p:nvSpPr>
            <p:cNvPr id="283" name="Google Shape;283;p28"/>
            <p:cNvSpPr/>
            <p:nvPr/>
          </p:nvSpPr>
          <p:spPr>
            <a:xfrm>
              <a:off x="427819" y="1172260"/>
              <a:ext cx="781507" cy="781507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8"/>
            <p:cNvSpPr/>
            <p:nvPr/>
          </p:nvSpPr>
          <p:spPr>
            <a:xfrm>
              <a:off x="818573" y="2188382"/>
              <a:ext cx="5222240" cy="625205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8"/>
            <p:cNvSpPr txBox="1"/>
            <p:nvPr/>
          </p:nvSpPr>
          <p:spPr>
            <a:xfrm>
              <a:off x="818573" y="2188382"/>
              <a:ext cx="5222240" cy="625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1275" lIns="496250" spcFirstLastPara="1" rIns="81275" wrap="square" tIns="812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Trebuchet MS"/>
                <a:buNone/>
              </a:pPr>
              <a:r>
                <a:rPr lang="en-US" sz="32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Personal / Emotional Job</a:t>
              </a:r>
              <a:endParaRPr/>
            </a:p>
          </p:txBody>
        </p:sp>
        <p:sp>
          <p:nvSpPr>
            <p:cNvPr id="286" name="Google Shape;286;p28"/>
            <p:cNvSpPr/>
            <p:nvPr/>
          </p:nvSpPr>
          <p:spPr>
            <a:xfrm>
              <a:off x="427819" y="2110232"/>
              <a:ext cx="781507" cy="781507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28"/>
            <p:cNvSpPr/>
            <p:nvPr/>
          </p:nvSpPr>
          <p:spPr>
            <a:xfrm>
              <a:off x="460128" y="3126353"/>
              <a:ext cx="5580684" cy="625205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8"/>
            <p:cNvSpPr txBox="1"/>
            <p:nvPr/>
          </p:nvSpPr>
          <p:spPr>
            <a:xfrm>
              <a:off x="460128" y="3126353"/>
              <a:ext cx="5580684" cy="625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1275" lIns="496250" spcFirstLastPara="1" rIns="81275" wrap="square" tIns="812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Trebuchet MS"/>
                <a:buNone/>
              </a:pPr>
              <a:r>
                <a:rPr lang="en-US" sz="32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Supporting Job</a:t>
              </a:r>
              <a:endParaRPr/>
            </a:p>
          </p:txBody>
        </p:sp>
        <p:sp>
          <p:nvSpPr>
            <p:cNvPr id="289" name="Google Shape;289;p28"/>
            <p:cNvSpPr/>
            <p:nvPr/>
          </p:nvSpPr>
          <p:spPr>
            <a:xfrm>
              <a:off x="69375" y="3048203"/>
              <a:ext cx="781507" cy="781507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9"/>
          <p:cNvSpPr txBox="1"/>
          <p:nvPr/>
        </p:nvSpPr>
        <p:spPr>
          <a:xfrm>
            <a:off x="6019800" y="772180"/>
            <a:ext cx="32766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Customer Pains</a:t>
            </a:r>
            <a:endParaRPr b="1" sz="2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295" name="Google Shape;295;p29"/>
          <p:cNvGrpSpPr/>
          <p:nvPr/>
        </p:nvGrpSpPr>
        <p:grpSpPr>
          <a:xfrm>
            <a:off x="-1165335" y="1276793"/>
            <a:ext cx="10635147" cy="5472816"/>
            <a:chOff x="-4594335" y="-704407"/>
            <a:chExt cx="10635147" cy="5472816"/>
          </a:xfrm>
        </p:grpSpPr>
        <p:sp>
          <p:nvSpPr>
            <p:cNvPr id="296" name="Google Shape;296;p29"/>
            <p:cNvSpPr/>
            <p:nvPr/>
          </p:nvSpPr>
          <p:spPr>
            <a:xfrm>
              <a:off x="-4594335" y="-704407"/>
              <a:ext cx="5472816" cy="5472816"/>
            </a:xfrm>
            <a:prstGeom prst="blockArc">
              <a:avLst>
                <a:gd fmla="val 18900000" name="adj1"/>
                <a:gd fmla="val 2700000" name="adj2"/>
                <a:gd fmla="val 395" name="adj3"/>
              </a:avLst>
            </a:prstGeom>
            <a:noFill/>
            <a:ln cap="flat" cmpd="sng" w="12700">
              <a:solidFill>
                <a:srgbClr val="C6624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9"/>
            <p:cNvSpPr/>
            <p:nvPr/>
          </p:nvSpPr>
          <p:spPr>
            <a:xfrm>
              <a:off x="564979" y="406400"/>
              <a:ext cx="5475833" cy="812800"/>
            </a:xfrm>
            <a:prstGeom prst="rect">
              <a:avLst/>
            </a:prstGeom>
            <a:gradFill>
              <a:gsLst>
                <a:gs pos="0">
                  <a:srgbClr val="FC8D73"/>
                </a:gs>
                <a:gs pos="50000">
                  <a:srgbClr val="FF7853"/>
                </a:gs>
                <a:gs pos="100000">
                  <a:srgbClr val="EC644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29"/>
            <p:cNvSpPr txBox="1"/>
            <p:nvPr/>
          </p:nvSpPr>
          <p:spPr>
            <a:xfrm>
              <a:off x="564979" y="406400"/>
              <a:ext cx="5475833" cy="81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3500" lIns="645150" spcFirstLastPara="1" rIns="63500" wrap="square" tIns="635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Trebuchet MS"/>
                <a:buNone/>
              </a:pPr>
              <a:r>
                <a:rPr lang="en-US" sz="25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Undesired outcomes, problems, and characteristics</a:t>
              </a:r>
              <a:endParaRPr/>
            </a:p>
          </p:txBody>
        </p:sp>
        <p:sp>
          <p:nvSpPr>
            <p:cNvPr id="299" name="Google Shape;299;p29"/>
            <p:cNvSpPr/>
            <p:nvPr/>
          </p:nvSpPr>
          <p:spPr>
            <a:xfrm>
              <a:off x="56979" y="304800"/>
              <a:ext cx="1016000" cy="10160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29"/>
            <p:cNvSpPr/>
            <p:nvPr/>
          </p:nvSpPr>
          <p:spPr>
            <a:xfrm>
              <a:off x="860432" y="1625599"/>
              <a:ext cx="5180380" cy="812800"/>
            </a:xfrm>
            <a:prstGeom prst="rect">
              <a:avLst/>
            </a:prstGeom>
            <a:gradFill>
              <a:gsLst>
                <a:gs pos="0">
                  <a:srgbClr val="FC8D73"/>
                </a:gs>
                <a:gs pos="50000">
                  <a:srgbClr val="FF7853"/>
                </a:gs>
                <a:gs pos="100000">
                  <a:srgbClr val="EC644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29"/>
            <p:cNvSpPr txBox="1"/>
            <p:nvPr/>
          </p:nvSpPr>
          <p:spPr>
            <a:xfrm>
              <a:off x="860432" y="1625599"/>
              <a:ext cx="5180380" cy="81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3500" lIns="645150" spcFirstLastPara="1" rIns="63500" wrap="square" tIns="635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Trebuchet MS"/>
                <a:buNone/>
              </a:pPr>
              <a:r>
                <a:rPr lang="en-US" sz="25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Obstacles</a:t>
              </a:r>
              <a:endParaRPr/>
            </a:p>
          </p:txBody>
        </p:sp>
        <p:sp>
          <p:nvSpPr>
            <p:cNvPr id="302" name="Google Shape;302;p29"/>
            <p:cNvSpPr/>
            <p:nvPr/>
          </p:nvSpPr>
          <p:spPr>
            <a:xfrm>
              <a:off x="352432" y="1523999"/>
              <a:ext cx="1016000" cy="10160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29"/>
            <p:cNvSpPr/>
            <p:nvPr/>
          </p:nvSpPr>
          <p:spPr>
            <a:xfrm>
              <a:off x="564979" y="2844800"/>
              <a:ext cx="5475833" cy="812800"/>
            </a:xfrm>
            <a:prstGeom prst="rect">
              <a:avLst/>
            </a:prstGeom>
            <a:gradFill>
              <a:gsLst>
                <a:gs pos="0">
                  <a:srgbClr val="FC8D73"/>
                </a:gs>
                <a:gs pos="50000">
                  <a:srgbClr val="FF7853"/>
                </a:gs>
                <a:gs pos="100000">
                  <a:srgbClr val="EC644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9"/>
            <p:cNvSpPr txBox="1"/>
            <p:nvPr/>
          </p:nvSpPr>
          <p:spPr>
            <a:xfrm>
              <a:off x="564979" y="2844800"/>
              <a:ext cx="5475833" cy="81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3500" lIns="645150" spcFirstLastPara="1" rIns="63500" wrap="square" tIns="635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Trebuchet MS"/>
                <a:buNone/>
              </a:pPr>
              <a:r>
                <a:rPr lang="en-US" sz="25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Risks (undesired potential outcomes)</a:t>
              </a:r>
              <a:endParaRPr/>
            </a:p>
          </p:txBody>
        </p:sp>
        <p:sp>
          <p:nvSpPr>
            <p:cNvPr id="305" name="Google Shape;305;p29"/>
            <p:cNvSpPr/>
            <p:nvPr/>
          </p:nvSpPr>
          <p:spPr>
            <a:xfrm>
              <a:off x="56979" y="2743200"/>
              <a:ext cx="1016000" cy="10160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0"/>
          <p:cNvSpPr txBox="1"/>
          <p:nvPr/>
        </p:nvSpPr>
        <p:spPr>
          <a:xfrm>
            <a:off x="6019800" y="772180"/>
            <a:ext cx="32766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Customer Gains</a:t>
            </a:r>
            <a:endParaRPr b="1" sz="2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11" name="Google Shape;311;p30"/>
          <p:cNvGrpSpPr/>
          <p:nvPr/>
        </p:nvGrpSpPr>
        <p:grpSpPr>
          <a:xfrm>
            <a:off x="-1165335" y="1276793"/>
            <a:ext cx="10635148" cy="5472816"/>
            <a:chOff x="-4594335" y="-704407"/>
            <a:chExt cx="10635148" cy="5472816"/>
          </a:xfrm>
        </p:grpSpPr>
        <p:sp>
          <p:nvSpPr>
            <p:cNvPr id="312" name="Google Shape;312;p30"/>
            <p:cNvSpPr/>
            <p:nvPr/>
          </p:nvSpPr>
          <p:spPr>
            <a:xfrm>
              <a:off x="-4594335" y="-704407"/>
              <a:ext cx="5472816" cy="5472816"/>
            </a:xfrm>
            <a:prstGeom prst="blockArc">
              <a:avLst>
                <a:gd fmla="val 18900000" name="adj1"/>
                <a:gd fmla="val 2700000" name="adj2"/>
                <a:gd fmla="val 395" name="adj3"/>
              </a:avLst>
            </a:prstGeom>
            <a:noFill/>
            <a:ln cap="flat" cmpd="sng" w="12700">
              <a:solidFill>
                <a:srgbClr val="388A5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30"/>
            <p:cNvSpPr/>
            <p:nvPr/>
          </p:nvSpPr>
          <p:spPr>
            <a:xfrm>
              <a:off x="460128" y="312440"/>
              <a:ext cx="5580684" cy="625205"/>
            </a:xfrm>
            <a:prstGeom prst="rect">
              <a:avLst/>
            </a:prstGeom>
            <a:gradFill>
              <a:gsLst>
                <a:gs pos="0">
                  <a:srgbClr val="64B783"/>
                </a:gs>
                <a:gs pos="50000">
                  <a:srgbClr val="44B471"/>
                </a:gs>
                <a:gs pos="100000">
                  <a:srgbClr val="38A36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30"/>
            <p:cNvSpPr txBox="1"/>
            <p:nvPr/>
          </p:nvSpPr>
          <p:spPr>
            <a:xfrm>
              <a:off x="460128" y="312440"/>
              <a:ext cx="5580684" cy="625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6350" lIns="496250" spcFirstLastPara="1" rIns="86350" wrap="square" tIns="863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Trebuchet MS"/>
                <a:buNone/>
              </a:pPr>
              <a:r>
                <a:rPr lang="en-US" sz="34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Required Gains</a:t>
              </a:r>
              <a:endParaRPr/>
            </a:p>
          </p:txBody>
        </p:sp>
        <p:sp>
          <p:nvSpPr>
            <p:cNvPr id="315" name="Google Shape;315;p30"/>
            <p:cNvSpPr/>
            <p:nvPr/>
          </p:nvSpPr>
          <p:spPr>
            <a:xfrm>
              <a:off x="69375" y="234289"/>
              <a:ext cx="781507" cy="781507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30"/>
            <p:cNvSpPr/>
            <p:nvPr/>
          </p:nvSpPr>
          <p:spPr>
            <a:xfrm>
              <a:off x="818573" y="1250411"/>
              <a:ext cx="5222240" cy="625205"/>
            </a:xfrm>
            <a:prstGeom prst="rect">
              <a:avLst/>
            </a:prstGeom>
            <a:gradFill>
              <a:gsLst>
                <a:gs pos="0">
                  <a:srgbClr val="64B783"/>
                </a:gs>
                <a:gs pos="50000">
                  <a:srgbClr val="44B471"/>
                </a:gs>
                <a:gs pos="100000">
                  <a:srgbClr val="38A36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30"/>
            <p:cNvSpPr txBox="1"/>
            <p:nvPr/>
          </p:nvSpPr>
          <p:spPr>
            <a:xfrm>
              <a:off x="818573" y="1250411"/>
              <a:ext cx="5222240" cy="625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6350" lIns="496250" spcFirstLastPara="1" rIns="86350" wrap="square" tIns="863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Trebuchet MS"/>
                <a:buNone/>
              </a:pPr>
              <a:r>
                <a:rPr lang="en-US" sz="34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Expected Gains</a:t>
              </a:r>
              <a:endParaRPr/>
            </a:p>
          </p:txBody>
        </p:sp>
        <p:sp>
          <p:nvSpPr>
            <p:cNvPr id="318" name="Google Shape;318;p30"/>
            <p:cNvSpPr/>
            <p:nvPr/>
          </p:nvSpPr>
          <p:spPr>
            <a:xfrm>
              <a:off x="427819" y="1172260"/>
              <a:ext cx="781507" cy="781507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30"/>
            <p:cNvSpPr/>
            <p:nvPr/>
          </p:nvSpPr>
          <p:spPr>
            <a:xfrm>
              <a:off x="818573" y="2188382"/>
              <a:ext cx="5222240" cy="625205"/>
            </a:xfrm>
            <a:prstGeom prst="rect">
              <a:avLst/>
            </a:prstGeom>
            <a:gradFill>
              <a:gsLst>
                <a:gs pos="0">
                  <a:srgbClr val="64B783"/>
                </a:gs>
                <a:gs pos="50000">
                  <a:srgbClr val="44B471"/>
                </a:gs>
                <a:gs pos="100000">
                  <a:srgbClr val="38A36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30"/>
            <p:cNvSpPr txBox="1"/>
            <p:nvPr/>
          </p:nvSpPr>
          <p:spPr>
            <a:xfrm>
              <a:off x="818573" y="2188382"/>
              <a:ext cx="5222240" cy="625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6350" lIns="496250" spcFirstLastPara="1" rIns="86350" wrap="square" tIns="863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Trebuchet MS"/>
                <a:buNone/>
              </a:pPr>
              <a:r>
                <a:rPr lang="en-US" sz="34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Desired Gains</a:t>
              </a:r>
              <a:endParaRPr/>
            </a:p>
          </p:txBody>
        </p:sp>
        <p:sp>
          <p:nvSpPr>
            <p:cNvPr id="321" name="Google Shape;321;p30"/>
            <p:cNvSpPr/>
            <p:nvPr/>
          </p:nvSpPr>
          <p:spPr>
            <a:xfrm>
              <a:off x="427819" y="2110232"/>
              <a:ext cx="781507" cy="781507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30"/>
            <p:cNvSpPr/>
            <p:nvPr/>
          </p:nvSpPr>
          <p:spPr>
            <a:xfrm>
              <a:off x="460128" y="3126353"/>
              <a:ext cx="5580684" cy="625205"/>
            </a:xfrm>
            <a:prstGeom prst="rect">
              <a:avLst/>
            </a:prstGeom>
            <a:gradFill>
              <a:gsLst>
                <a:gs pos="0">
                  <a:srgbClr val="64B783"/>
                </a:gs>
                <a:gs pos="50000">
                  <a:srgbClr val="44B471"/>
                </a:gs>
                <a:gs pos="100000">
                  <a:srgbClr val="38A36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30"/>
            <p:cNvSpPr txBox="1"/>
            <p:nvPr/>
          </p:nvSpPr>
          <p:spPr>
            <a:xfrm>
              <a:off x="460128" y="3126353"/>
              <a:ext cx="5580684" cy="625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6350" lIns="496250" spcFirstLastPara="1" rIns="86350" wrap="square" tIns="863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Trebuchet MS"/>
                <a:buNone/>
              </a:pPr>
              <a:r>
                <a:rPr lang="en-US" sz="34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Unexpected Gains</a:t>
              </a:r>
              <a:endParaRPr/>
            </a:p>
          </p:txBody>
        </p:sp>
        <p:sp>
          <p:nvSpPr>
            <p:cNvPr id="324" name="Google Shape;324;p30"/>
            <p:cNvSpPr/>
            <p:nvPr/>
          </p:nvSpPr>
          <p:spPr>
            <a:xfrm>
              <a:off x="69375" y="3048203"/>
              <a:ext cx="781507" cy="781507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1"/>
          <p:cNvSpPr txBox="1"/>
          <p:nvPr>
            <p:ph type="title"/>
          </p:nvPr>
        </p:nvSpPr>
        <p:spPr>
          <a:xfrm>
            <a:off x="2362200" y="2819400"/>
            <a:ext cx="79831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rebuchet MS"/>
              <a:buNone/>
            </a:pPr>
            <a:r>
              <a:rPr lang="en-US" sz="4000"/>
              <a:t>Value Propositions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72311" y="3682130"/>
            <a:ext cx="4572000" cy="2433484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32"/>
          <p:cNvSpPr txBox="1"/>
          <p:nvPr>
            <p:ph type="title"/>
          </p:nvPr>
        </p:nvSpPr>
        <p:spPr>
          <a:xfrm>
            <a:off x="680321" y="843116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rebuchet MS"/>
              <a:buNone/>
            </a:pPr>
            <a:r>
              <a:rPr b="1" lang="en-US"/>
              <a:t>Value Propositions</a:t>
            </a:r>
            <a:br>
              <a:rPr b="1" lang="en-US">
                <a:latin typeface="Verdana"/>
                <a:ea typeface="Verdana"/>
                <a:cs typeface="Verdana"/>
                <a:sym typeface="Verdana"/>
              </a:rPr>
            </a:br>
            <a:endParaRPr/>
          </a:p>
        </p:txBody>
      </p:sp>
      <p:sp>
        <p:nvSpPr>
          <p:cNvPr id="336" name="Google Shape;336;p32"/>
          <p:cNvSpPr txBox="1"/>
          <p:nvPr>
            <p:ph idx="1" type="body"/>
          </p:nvPr>
        </p:nvSpPr>
        <p:spPr>
          <a:xfrm>
            <a:off x="469306" y="2220176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b="1" lang="en-US"/>
              <a:t>The Value Propositions Building Block describes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b="1" lang="en-US"/>
              <a:t>the bundle of products and services that create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b="1" lang="en-US"/>
              <a:t>value for a specific Customer Segment</a:t>
            </a:r>
            <a:endParaRPr/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3"/>
          <p:cNvSpPr txBox="1"/>
          <p:nvPr/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Value Propositions</a:t>
            </a:r>
            <a:endParaRPr b="1" sz="36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2" name="Google Shape;342;p33"/>
          <p:cNvSpPr/>
          <p:nvPr/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What </a:t>
            </a:r>
            <a:r>
              <a:rPr b="1"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value</a:t>
            </a:r>
            <a:r>
              <a:rPr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do we deliver to the customer?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Which one of our customer’s </a:t>
            </a:r>
            <a:r>
              <a:rPr b="1"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problems</a:t>
            </a:r>
            <a:r>
              <a:rPr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are we helping to </a:t>
            </a:r>
            <a:r>
              <a:rPr b="1"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solve</a:t>
            </a:r>
            <a:r>
              <a:rPr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?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Which customer </a:t>
            </a:r>
            <a:r>
              <a:rPr b="1"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needs</a:t>
            </a:r>
            <a:r>
              <a:rPr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are we satisfying?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What bundles of </a:t>
            </a:r>
            <a:r>
              <a:rPr b="1"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products and services </a:t>
            </a:r>
            <a:r>
              <a:rPr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are we offering to each Customer Segment?</a:t>
            </a:r>
            <a:endParaRPr sz="2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34"/>
          <p:cNvGrpSpPr/>
          <p:nvPr/>
        </p:nvGrpSpPr>
        <p:grpSpPr>
          <a:xfrm>
            <a:off x="3928318" y="1983002"/>
            <a:ext cx="5173563" cy="4365194"/>
            <a:chOff x="880318" y="1802"/>
            <a:chExt cx="5173563" cy="4365194"/>
          </a:xfrm>
        </p:grpSpPr>
        <p:sp>
          <p:nvSpPr>
            <p:cNvPr id="348" name="Google Shape;348;p34"/>
            <p:cNvSpPr/>
            <p:nvPr/>
          </p:nvSpPr>
          <p:spPr>
            <a:xfrm>
              <a:off x="880318" y="1802"/>
              <a:ext cx="1616738" cy="970043"/>
            </a:xfrm>
            <a:prstGeom prst="rect">
              <a:avLst/>
            </a:prstGeom>
            <a:gradFill>
              <a:gsLst>
                <a:gs pos="0">
                  <a:srgbClr val="C7BC7C"/>
                </a:gs>
                <a:gs pos="50000">
                  <a:srgbClr val="C4B766"/>
                </a:gs>
                <a:gs pos="100000">
                  <a:srgbClr val="B2A555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34"/>
            <p:cNvSpPr txBox="1"/>
            <p:nvPr/>
          </p:nvSpPr>
          <p:spPr>
            <a:xfrm>
              <a:off x="880318" y="1802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rebuchet MS"/>
                <a:buNone/>
              </a:pPr>
              <a:r>
                <a:rPr lang="en-US" sz="1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Newness</a:t>
              </a:r>
              <a:endParaRPr/>
            </a:p>
          </p:txBody>
        </p:sp>
        <p:sp>
          <p:nvSpPr>
            <p:cNvPr id="350" name="Google Shape;350;p34"/>
            <p:cNvSpPr/>
            <p:nvPr/>
          </p:nvSpPr>
          <p:spPr>
            <a:xfrm>
              <a:off x="2658730" y="1802"/>
              <a:ext cx="1616738" cy="970043"/>
            </a:xfrm>
            <a:prstGeom prst="rect">
              <a:avLst/>
            </a:prstGeom>
            <a:gradFill>
              <a:gsLst>
                <a:gs pos="0">
                  <a:srgbClr val="64B783"/>
                </a:gs>
                <a:gs pos="50000">
                  <a:srgbClr val="44B471"/>
                </a:gs>
                <a:gs pos="100000">
                  <a:srgbClr val="38A36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34"/>
            <p:cNvSpPr txBox="1"/>
            <p:nvPr/>
          </p:nvSpPr>
          <p:spPr>
            <a:xfrm>
              <a:off x="2658730" y="1802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rebuchet MS"/>
                <a:buNone/>
              </a:pPr>
              <a:r>
                <a:rPr lang="en-US" sz="1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Performance</a:t>
              </a:r>
              <a:endParaRPr/>
            </a:p>
          </p:txBody>
        </p:sp>
        <p:sp>
          <p:nvSpPr>
            <p:cNvPr id="352" name="Google Shape;352;p34"/>
            <p:cNvSpPr/>
            <p:nvPr/>
          </p:nvSpPr>
          <p:spPr>
            <a:xfrm>
              <a:off x="4437143" y="1802"/>
              <a:ext cx="1616738" cy="970043"/>
            </a:xfrm>
            <a:prstGeom prst="rect">
              <a:avLst/>
            </a:prstGeom>
            <a:gradFill>
              <a:gsLst>
                <a:gs pos="0">
                  <a:srgbClr val="6FAFC6"/>
                </a:gs>
                <a:gs pos="50000">
                  <a:srgbClr val="54A8C4"/>
                </a:gs>
                <a:gs pos="100000">
                  <a:srgbClr val="4596B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34"/>
            <p:cNvSpPr txBox="1"/>
            <p:nvPr/>
          </p:nvSpPr>
          <p:spPr>
            <a:xfrm>
              <a:off x="4437143" y="1802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rebuchet MS"/>
                <a:buNone/>
              </a:pPr>
              <a:r>
                <a:rPr lang="en-US" sz="1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Customization</a:t>
              </a:r>
              <a:endParaRPr/>
            </a:p>
          </p:txBody>
        </p:sp>
        <p:sp>
          <p:nvSpPr>
            <p:cNvPr id="354" name="Google Shape;354;p34"/>
            <p:cNvSpPr/>
            <p:nvPr/>
          </p:nvSpPr>
          <p:spPr>
            <a:xfrm>
              <a:off x="880318" y="1133519"/>
              <a:ext cx="1616738" cy="970043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34"/>
            <p:cNvSpPr txBox="1"/>
            <p:nvPr/>
          </p:nvSpPr>
          <p:spPr>
            <a:xfrm>
              <a:off x="880318" y="1133519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rebuchet MS"/>
                <a:buNone/>
              </a:pPr>
              <a:r>
                <a:rPr lang="en-US" sz="1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“Getting the Job Done”</a:t>
              </a:r>
              <a:endParaRPr/>
            </a:p>
          </p:txBody>
        </p:sp>
        <p:sp>
          <p:nvSpPr>
            <p:cNvPr id="356" name="Google Shape;356;p34"/>
            <p:cNvSpPr/>
            <p:nvPr/>
          </p:nvSpPr>
          <p:spPr>
            <a:xfrm>
              <a:off x="2658730" y="1133519"/>
              <a:ext cx="1616738" cy="970043"/>
            </a:xfrm>
            <a:prstGeom prst="rect">
              <a:avLst/>
            </a:prstGeom>
            <a:gradFill>
              <a:gsLst>
                <a:gs pos="0">
                  <a:srgbClr val="FC8D73"/>
                </a:gs>
                <a:gs pos="50000">
                  <a:srgbClr val="FF7853"/>
                </a:gs>
                <a:gs pos="100000">
                  <a:srgbClr val="EC644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34"/>
            <p:cNvSpPr txBox="1"/>
            <p:nvPr/>
          </p:nvSpPr>
          <p:spPr>
            <a:xfrm>
              <a:off x="2658730" y="1133519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rebuchet MS"/>
                <a:buNone/>
              </a:pPr>
              <a:r>
                <a:rPr lang="en-US" sz="1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Design</a:t>
              </a:r>
              <a:endParaRPr/>
            </a:p>
          </p:txBody>
        </p:sp>
        <p:sp>
          <p:nvSpPr>
            <p:cNvPr id="358" name="Google Shape;358;p34"/>
            <p:cNvSpPr/>
            <p:nvPr/>
          </p:nvSpPr>
          <p:spPr>
            <a:xfrm>
              <a:off x="4437143" y="1133519"/>
              <a:ext cx="1616738" cy="970043"/>
            </a:xfrm>
            <a:prstGeom prst="rect">
              <a:avLst/>
            </a:prstGeom>
            <a:gradFill>
              <a:gsLst>
                <a:gs pos="0">
                  <a:srgbClr val="C7BC7C"/>
                </a:gs>
                <a:gs pos="50000">
                  <a:srgbClr val="C4B766"/>
                </a:gs>
                <a:gs pos="100000">
                  <a:srgbClr val="B2A555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34"/>
            <p:cNvSpPr txBox="1"/>
            <p:nvPr/>
          </p:nvSpPr>
          <p:spPr>
            <a:xfrm>
              <a:off x="4437143" y="1133519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rebuchet MS"/>
                <a:buNone/>
              </a:pPr>
              <a:r>
                <a:rPr lang="en-US" sz="1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Brand / Status</a:t>
              </a:r>
              <a:endParaRPr/>
            </a:p>
          </p:txBody>
        </p:sp>
        <p:sp>
          <p:nvSpPr>
            <p:cNvPr id="360" name="Google Shape;360;p34"/>
            <p:cNvSpPr/>
            <p:nvPr/>
          </p:nvSpPr>
          <p:spPr>
            <a:xfrm>
              <a:off x="880318" y="2265236"/>
              <a:ext cx="1616738" cy="970043"/>
            </a:xfrm>
            <a:prstGeom prst="rect">
              <a:avLst/>
            </a:prstGeom>
            <a:gradFill>
              <a:gsLst>
                <a:gs pos="0">
                  <a:srgbClr val="64B783"/>
                </a:gs>
                <a:gs pos="50000">
                  <a:srgbClr val="44B471"/>
                </a:gs>
                <a:gs pos="100000">
                  <a:srgbClr val="38A36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34"/>
            <p:cNvSpPr txBox="1"/>
            <p:nvPr/>
          </p:nvSpPr>
          <p:spPr>
            <a:xfrm>
              <a:off x="880318" y="2265236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rebuchet MS"/>
                <a:buNone/>
              </a:pPr>
              <a:r>
                <a:rPr lang="en-US" sz="1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Price</a:t>
              </a:r>
              <a:endParaRPr/>
            </a:p>
          </p:txBody>
        </p:sp>
        <p:sp>
          <p:nvSpPr>
            <p:cNvPr id="362" name="Google Shape;362;p34"/>
            <p:cNvSpPr/>
            <p:nvPr/>
          </p:nvSpPr>
          <p:spPr>
            <a:xfrm>
              <a:off x="2658730" y="2265236"/>
              <a:ext cx="1616738" cy="970043"/>
            </a:xfrm>
            <a:prstGeom prst="rect">
              <a:avLst/>
            </a:prstGeom>
            <a:gradFill>
              <a:gsLst>
                <a:gs pos="0">
                  <a:srgbClr val="6FAFC6"/>
                </a:gs>
                <a:gs pos="50000">
                  <a:srgbClr val="54A8C4"/>
                </a:gs>
                <a:gs pos="100000">
                  <a:srgbClr val="4596B2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34"/>
            <p:cNvSpPr txBox="1"/>
            <p:nvPr/>
          </p:nvSpPr>
          <p:spPr>
            <a:xfrm>
              <a:off x="2658730" y="2265236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rebuchet MS"/>
                <a:buNone/>
              </a:pPr>
              <a:r>
                <a:rPr lang="en-US" sz="1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Cost Reduction</a:t>
              </a:r>
              <a:endParaRPr/>
            </a:p>
          </p:txBody>
        </p:sp>
        <p:sp>
          <p:nvSpPr>
            <p:cNvPr id="364" name="Google Shape;364;p34"/>
            <p:cNvSpPr/>
            <p:nvPr/>
          </p:nvSpPr>
          <p:spPr>
            <a:xfrm>
              <a:off x="4437143" y="2265236"/>
              <a:ext cx="1616738" cy="970043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34"/>
            <p:cNvSpPr txBox="1"/>
            <p:nvPr/>
          </p:nvSpPr>
          <p:spPr>
            <a:xfrm>
              <a:off x="4437143" y="2265236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rebuchet MS"/>
                <a:buNone/>
              </a:pPr>
              <a:r>
                <a:rPr lang="en-US" sz="1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Risk Reduction</a:t>
              </a:r>
              <a:endParaRPr/>
            </a:p>
          </p:txBody>
        </p:sp>
        <p:sp>
          <p:nvSpPr>
            <p:cNvPr id="366" name="Google Shape;366;p34"/>
            <p:cNvSpPr/>
            <p:nvPr/>
          </p:nvSpPr>
          <p:spPr>
            <a:xfrm>
              <a:off x="1769524" y="3396953"/>
              <a:ext cx="1616738" cy="970043"/>
            </a:xfrm>
            <a:prstGeom prst="rect">
              <a:avLst/>
            </a:prstGeom>
            <a:gradFill>
              <a:gsLst>
                <a:gs pos="0">
                  <a:srgbClr val="FC8D73"/>
                </a:gs>
                <a:gs pos="50000">
                  <a:srgbClr val="FF7853"/>
                </a:gs>
                <a:gs pos="100000">
                  <a:srgbClr val="EC644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34"/>
            <p:cNvSpPr txBox="1"/>
            <p:nvPr/>
          </p:nvSpPr>
          <p:spPr>
            <a:xfrm>
              <a:off x="1769524" y="3396953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rebuchet MS"/>
                <a:buNone/>
              </a:pPr>
              <a:r>
                <a:rPr lang="en-US" sz="1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Accessability</a:t>
              </a: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68" name="Google Shape;368;p34"/>
            <p:cNvSpPr/>
            <p:nvPr/>
          </p:nvSpPr>
          <p:spPr>
            <a:xfrm>
              <a:off x="3547936" y="3396953"/>
              <a:ext cx="1616738" cy="970043"/>
            </a:xfrm>
            <a:prstGeom prst="rect">
              <a:avLst/>
            </a:prstGeom>
            <a:gradFill>
              <a:gsLst>
                <a:gs pos="0">
                  <a:srgbClr val="C7BC7C"/>
                </a:gs>
                <a:gs pos="50000">
                  <a:srgbClr val="C4B766"/>
                </a:gs>
                <a:gs pos="100000">
                  <a:srgbClr val="B2A555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34"/>
            <p:cNvSpPr txBox="1"/>
            <p:nvPr/>
          </p:nvSpPr>
          <p:spPr>
            <a:xfrm>
              <a:off x="3547936" y="3396953"/>
              <a:ext cx="1616738" cy="9700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rebuchet MS"/>
                <a:buNone/>
              </a:pPr>
              <a:r>
                <a:rPr lang="en-US" sz="1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Convenience / Usability</a:t>
              </a:r>
              <a:endParaRPr/>
            </a:p>
          </p:txBody>
        </p:sp>
      </p:grpSp>
      <p:sp>
        <p:nvSpPr>
          <p:cNvPr id="370" name="Google Shape;370;p34"/>
          <p:cNvSpPr txBox="1"/>
          <p:nvPr/>
        </p:nvSpPr>
        <p:spPr>
          <a:xfrm>
            <a:off x="6019800" y="772180"/>
            <a:ext cx="32766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Value Propositions</a:t>
            </a:r>
            <a:endParaRPr b="1" sz="2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5"/>
          <p:cNvSpPr txBox="1"/>
          <p:nvPr/>
        </p:nvSpPr>
        <p:spPr>
          <a:xfrm>
            <a:off x="680323" y="753228"/>
            <a:ext cx="9613857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Value Map</a:t>
            </a:r>
            <a:endParaRPr b="1" sz="36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76" name="Google Shape;376;p35"/>
          <p:cNvPicPr preferRelativeResize="0"/>
          <p:nvPr/>
        </p:nvPicPr>
        <p:blipFill rotWithShape="1">
          <a:blip r:embed="rId3">
            <a:alphaModFix/>
          </a:blip>
          <a:srcRect b="-2" l="130" r="-2" t="0"/>
          <a:stretch/>
        </p:blipFill>
        <p:spPr>
          <a:xfrm>
            <a:off x="4868333" y="2336874"/>
            <a:ext cx="5425849" cy="3599312"/>
          </a:xfrm>
          <a:prstGeom prst="rect">
            <a:avLst/>
          </a:prstGeom>
          <a:noFill/>
          <a:ln>
            <a:noFill/>
          </a:ln>
          <a:effectLst>
            <a:outerShdw blurRad="76200" rotWithShape="0" algn="tl" dir="5040000" dist="63500">
              <a:srgbClr val="000000">
                <a:alpha val="40784"/>
              </a:srgbClr>
            </a:outerShdw>
          </a:effectLst>
        </p:spPr>
      </p:pic>
      <p:sp>
        <p:nvSpPr>
          <p:cNvPr id="377" name="Google Shape;377;p35"/>
          <p:cNvSpPr/>
          <p:nvPr/>
        </p:nvSpPr>
        <p:spPr>
          <a:xfrm>
            <a:off x="680323" y="2336873"/>
            <a:ext cx="3876256" cy="35993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The Value (Proposition) Map describes the features of a specific value proposition in your business model in a more structured and detailed way. It breaks your value proposition down into products and services, pain relievers, and gain creators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6"/>
          <p:cNvSpPr txBox="1"/>
          <p:nvPr/>
        </p:nvSpPr>
        <p:spPr>
          <a:xfrm>
            <a:off x="685800" y="598009"/>
            <a:ext cx="327660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Value Map</a:t>
            </a:r>
            <a:endParaRPr b="1" sz="40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83" name="Google Shape;383;p36"/>
          <p:cNvGrpSpPr/>
          <p:nvPr/>
        </p:nvGrpSpPr>
        <p:grpSpPr>
          <a:xfrm>
            <a:off x="685800" y="2028100"/>
            <a:ext cx="9895114" cy="4051440"/>
            <a:chOff x="0" y="6280"/>
            <a:chExt cx="9895114" cy="4051440"/>
          </a:xfrm>
        </p:grpSpPr>
        <p:sp>
          <p:nvSpPr>
            <p:cNvPr id="384" name="Google Shape;384;p36"/>
            <p:cNvSpPr/>
            <p:nvPr/>
          </p:nvSpPr>
          <p:spPr>
            <a:xfrm>
              <a:off x="0" y="6280"/>
              <a:ext cx="9895114" cy="7488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36"/>
            <p:cNvSpPr txBox="1"/>
            <p:nvPr/>
          </p:nvSpPr>
          <p:spPr>
            <a:xfrm>
              <a:off x="36553" y="42833"/>
              <a:ext cx="9822008" cy="675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Trebuchet MS"/>
                <a:buNone/>
              </a:pPr>
              <a:r>
                <a:rPr b="1" lang="en-US" sz="32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Products and Services</a:t>
              </a:r>
              <a:endParaRPr/>
            </a:p>
          </p:txBody>
        </p:sp>
        <p:sp>
          <p:nvSpPr>
            <p:cNvPr id="386" name="Google Shape;386;p36"/>
            <p:cNvSpPr/>
            <p:nvPr/>
          </p:nvSpPr>
          <p:spPr>
            <a:xfrm>
              <a:off x="0" y="755080"/>
              <a:ext cx="9895114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36"/>
            <p:cNvSpPr txBox="1"/>
            <p:nvPr/>
          </p:nvSpPr>
          <p:spPr>
            <a:xfrm>
              <a:off x="0" y="755080"/>
              <a:ext cx="9895114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0625" lIns="314150" spcFirstLastPara="1" rIns="227575" wrap="square" tIns="4062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Trebuchet MS"/>
                <a:buChar char="•"/>
              </a:pPr>
              <a:r>
                <a:rPr b="0" i="0" lang="en-US" sz="25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This is a list of all the Products and Service a value proposition is built around</a:t>
              </a:r>
              <a:endParaRPr/>
            </a:p>
          </p:txBody>
        </p:sp>
        <p:sp>
          <p:nvSpPr>
            <p:cNvPr id="388" name="Google Shape;388;p36"/>
            <p:cNvSpPr/>
            <p:nvPr/>
          </p:nvSpPr>
          <p:spPr>
            <a:xfrm>
              <a:off x="0" y="1500280"/>
              <a:ext cx="9895114" cy="748800"/>
            </a:xfrm>
            <a:prstGeom prst="roundRect">
              <a:avLst>
                <a:gd fmla="val 16667" name="adj"/>
              </a:avLst>
            </a:prstGeom>
            <a:solidFill>
              <a:srgbClr val="FE8E2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36"/>
            <p:cNvSpPr txBox="1"/>
            <p:nvPr/>
          </p:nvSpPr>
          <p:spPr>
            <a:xfrm>
              <a:off x="36553" y="1536833"/>
              <a:ext cx="9822008" cy="675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Trebuchet MS"/>
                <a:buNone/>
              </a:pPr>
              <a:r>
                <a:rPr b="1" lang="en-US" sz="32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Pain Relievers</a:t>
              </a:r>
              <a:endParaRPr sz="3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90" name="Google Shape;390;p36"/>
            <p:cNvSpPr/>
            <p:nvPr/>
          </p:nvSpPr>
          <p:spPr>
            <a:xfrm>
              <a:off x="0" y="2249080"/>
              <a:ext cx="9895114" cy="529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36"/>
            <p:cNvSpPr txBox="1"/>
            <p:nvPr/>
          </p:nvSpPr>
          <p:spPr>
            <a:xfrm>
              <a:off x="0" y="2249080"/>
              <a:ext cx="9895114" cy="529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0625" lIns="314150" spcFirstLastPara="1" rIns="227575" wrap="square" tIns="4062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Trebuchet MS"/>
                <a:buChar char="•"/>
              </a:pPr>
              <a:r>
                <a:rPr b="0" i="0" lang="en-US" sz="25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How your products and services alleviate customer pains</a:t>
              </a:r>
              <a:endParaRPr/>
            </a:p>
          </p:txBody>
        </p:sp>
        <p:sp>
          <p:nvSpPr>
            <p:cNvPr id="392" name="Google Shape;392;p36"/>
            <p:cNvSpPr/>
            <p:nvPr/>
          </p:nvSpPr>
          <p:spPr>
            <a:xfrm>
              <a:off x="0" y="2779000"/>
              <a:ext cx="9895114" cy="748800"/>
            </a:xfrm>
            <a:prstGeom prst="roundRect">
              <a:avLst>
                <a:gd fmla="val 16667" name="adj"/>
              </a:avLst>
            </a:prstGeom>
            <a:solidFill>
              <a:srgbClr val="9AC24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36"/>
            <p:cNvSpPr txBox="1"/>
            <p:nvPr/>
          </p:nvSpPr>
          <p:spPr>
            <a:xfrm>
              <a:off x="36553" y="2815553"/>
              <a:ext cx="9822008" cy="675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Trebuchet MS"/>
                <a:buNone/>
              </a:pPr>
              <a:r>
                <a:rPr b="1" lang="en-US" sz="32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Gain Creators</a:t>
              </a:r>
              <a:endParaRPr sz="3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94" name="Google Shape;394;p36"/>
            <p:cNvSpPr/>
            <p:nvPr/>
          </p:nvSpPr>
          <p:spPr>
            <a:xfrm>
              <a:off x="0" y="3527800"/>
              <a:ext cx="9895114" cy="529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36"/>
            <p:cNvSpPr txBox="1"/>
            <p:nvPr/>
          </p:nvSpPr>
          <p:spPr>
            <a:xfrm>
              <a:off x="0" y="3527800"/>
              <a:ext cx="9895114" cy="529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0625" lIns="314150" spcFirstLastPara="1" rIns="227575" wrap="square" tIns="4062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Trebuchet MS"/>
                <a:buChar char="•"/>
              </a:pPr>
              <a:r>
                <a:rPr b="0" i="0" lang="en-US" sz="2500" u="none" cap="none" strike="noStrik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How your products and services create customer gains</a:t>
              </a: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7"/>
          <p:cNvSpPr txBox="1"/>
          <p:nvPr/>
        </p:nvSpPr>
        <p:spPr>
          <a:xfrm>
            <a:off x="6019800" y="772181"/>
            <a:ext cx="3429000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Products and Services</a:t>
            </a:r>
            <a:endParaRPr b="1" sz="2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401" name="Google Shape;401;p37"/>
          <p:cNvGrpSpPr/>
          <p:nvPr/>
        </p:nvGrpSpPr>
        <p:grpSpPr>
          <a:xfrm>
            <a:off x="-1165335" y="1276793"/>
            <a:ext cx="10635148" cy="5472816"/>
            <a:chOff x="-4594335" y="-704407"/>
            <a:chExt cx="10635148" cy="5472816"/>
          </a:xfrm>
        </p:grpSpPr>
        <p:sp>
          <p:nvSpPr>
            <p:cNvPr id="402" name="Google Shape;402;p37"/>
            <p:cNvSpPr/>
            <p:nvPr/>
          </p:nvSpPr>
          <p:spPr>
            <a:xfrm>
              <a:off x="-4594335" y="-704407"/>
              <a:ext cx="5472816" cy="5472816"/>
            </a:xfrm>
            <a:prstGeom prst="blockArc">
              <a:avLst>
                <a:gd fmla="val 18900000" name="adj1"/>
                <a:gd fmla="val 2700000" name="adj2"/>
                <a:gd fmla="val 395" name="adj3"/>
              </a:avLst>
            </a:prstGeom>
            <a:noFill/>
            <a:ln cap="flat" cmpd="sng" w="12700">
              <a:solidFill>
                <a:srgbClr val="A563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37"/>
            <p:cNvSpPr/>
            <p:nvPr/>
          </p:nvSpPr>
          <p:spPr>
            <a:xfrm>
              <a:off x="460128" y="312440"/>
              <a:ext cx="5580684" cy="625205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37"/>
            <p:cNvSpPr txBox="1"/>
            <p:nvPr/>
          </p:nvSpPr>
          <p:spPr>
            <a:xfrm>
              <a:off x="460128" y="312440"/>
              <a:ext cx="5580684" cy="625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6350" lIns="496250" spcFirstLastPara="1" rIns="86350" wrap="square" tIns="863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Trebuchet MS"/>
                <a:buNone/>
              </a:pPr>
              <a:r>
                <a:rPr lang="en-US" sz="34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Physical / Tangible</a:t>
              </a:r>
              <a:endParaRPr/>
            </a:p>
          </p:txBody>
        </p:sp>
        <p:sp>
          <p:nvSpPr>
            <p:cNvPr id="405" name="Google Shape;405;p37"/>
            <p:cNvSpPr/>
            <p:nvPr/>
          </p:nvSpPr>
          <p:spPr>
            <a:xfrm>
              <a:off x="69375" y="234289"/>
              <a:ext cx="781507" cy="781507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37"/>
            <p:cNvSpPr/>
            <p:nvPr/>
          </p:nvSpPr>
          <p:spPr>
            <a:xfrm>
              <a:off x="818573" y="1250411"/>
              <a:ext cx="5222240" cy="625205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37"/>
            <p:cNvSpPr txBox="1"/>
            <p:nvPr/>
          </p:nvSpPr>
          <p:spPr>
            <a:xfrm>
              <a:off x="818573" y="1250411"/>
              <a:ext cx="5222240" cy="625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6350" lIns="496250" spcFirstLastPara="1" rIns="86350" wrap="square" tIns="863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Trebuchet MS"/>
                <a:buNone/>
              </a:pPr>
              <a:r>
                <a:rPr lang="en-US" sz="34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Intangible</a:t>
              </a:r>
              <a:endParaRPr/>
            </a:p>
          </p:txBody>
        </p:sp>
        <p:sp>
          <p:nvSpPr>
            <p:cNvPr id="408" name="Google Shape;408;p37"/>
            <p:cNvSpPr/>
            <p:nvPr/>
          </p:nvSpPr>
          <p:spPr>
            <a:xfrm>
              <a:off x="427819" y="1172260"/>
              <a:ext cx="781507" cy="781507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37"/>
            <p:cNvSpPr/>
            <p:nvPr/>
          </p:nvSpPr>
          <p:spPr>
            <a:xfrm>
              <a:off x="818573" y="2188382"/>
              <a:ext cx="5222240" cy="625205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37"/>
            <p:cNvSpPr txBox="1"/>
            <p:nvPr/>
          </p:nvSpPr>
          <p:spPr>
            <a:xfrm>
              <a:off x="818573" y="2188382"/>
              <a:ext cx="5222240" cy="625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6350" lIns="496250" spcFirstLastPara="1" rIns="86350" wrap="square" tIns="863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Trebuchet MS"/>
                <a:buNone/>
              </a:pPr>
              <a:r>
                <a:rPr lang="en-US" sz="34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Digital</a:t>
              </a:r>
              <a:endParaRPr/>
            </a:p>
          </p:txBody>
        </p:sp>
        <p:sp>
          <p:nvSpPr>
            <p:cNvPr id="411" name="Google Shape;411;p37"/>
            <p:cNvSpPr/>
            <p:nvPr/>
          </p:nvSpPr>
          <p:spPr>
            <a:xfrm>
              <a:off x="427819" y="2110232"/>
              <a:ext cx="781507" cy="781507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37"/>
            <p:cNvSpPr/>
            <p:nvPr/>
          </p:nvSpPr>
          <p:spPr>
            <a:xfrm>
              <a:off x="460128" y="3126353"/>
              <a:ext cx="5580684" cy="625205"/>
            </a:xfrm>
            <a:prstGeom prst="rect">
              <a:avLst/>
            </a:prstGeom>
            <a:gradFill>
              <a:gsLst>
                <a:gs pos="0">
                  <a:srgbClr val="D68EFA"/>
                </a:gs>
                <a:gs pos="50000">
                  <a:srgbClr val="D275FF"/>
                </a:gs>
                <a:gs pos="100000">
                  <a:srgbClr val="BB60E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37"/>
            <p:cNvSpPr txBox="1"/>
            <p:nvPr/>
          </p:nvSpPr>
          <p:spPr>
            <a:xfrm>
              <a:off x="460128" y="3126353"/>
              <a:ext cx="5580684" cy="625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6350" lIns="496250" spcFirstLastPara="1" rIns="86350" wrap="square" tIns="863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400"/>
                <a:buFont typeface="Trebuchet MS"/>
                <a:buNone/>
              </a:pPr>
              <a:r>
                <a:rPr lang="en-US" sz="34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Financial</a:t>
              </a:r>
              <a:endParaRPr/>
            </a:p>
          </p:txBody>
        </p:sp>
        <p:sp>
          <p:nvSpPr>
            <p:cNvPr id="414" name="Google Shape;414;p37"/>
            <p:cNvSpPr/>
            <p:nvPr/>
          </p:nvSpPr>
          <p:spPr>
            <a:xfrm>
              <a:off x="69375" y="3048203"/>
              <a:ext cx="781507" cy="781507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8"/>
          <p:cNvSpPr txBox="1"/>
          <p:nvPr/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Pain Relievers</a:t>
            </a:r>
            <a:endParaRPr b="1" sz="36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20" name="Google Shape;420;p38"/>
          <p:cNvSpPr/>
          <p:nvPr/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Ask yourself: Could your products and services…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produce savings? </a:t>
            </a:r>
            <a:r>
              <a:rPr lang="en-US" sz="17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In terms of time, money, or efforts.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make your customers feel better? </a:t>
            </a:r>
            <a:r>
              <a:rPr lang="en-US" sz="17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By killing frustrations, annoyances, and other things that give customers a headache.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fix underperforming solutions? </a:t>
            </a:r>
            <a:r>
              <a:rPr lang="en-US" sz="17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By introducing new features, better performance, or enhanced quality.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put an end to difficulties and challenges your customers encounter? </a:t>
            </a:r>
            <a:r>
              <a:rPr lang="en-US" sz="17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By making things easier or eliminating obstacles.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wipe out negative social consequences your customers encounter or fear? </a:t>
            </a:r>
            <a:r>
              <a:rPr lang="en-US" sz="17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In terms of loss of face or lost power, trust, or status.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•"/>
            </a:pPr>
            <a:r>
              <a:rPr b="1" lang="en-US" sz="17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eliminate risks your customers fear? </a:t>
            </a:r>
            <a:r>
              <a:rPr lang="en-US" sz="17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In terms of financial, social, technical risks, or things that could potentially go wrong.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9"/>
          <p:cNvSpPr txBox="1"/>
          <p:nvPr/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Pain Relievers</a:t>
            </a:r>
            <a:endParaRPr b="1" sz="36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26" name="Google Shape;426;p39"/>
          <p:cNvSpPr/>
          <p:nvPr/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Ask yourself: Could your products and services…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help your customers better sleep at night? </a:t>
            </a:r>
            <a:r>
              <a:rPr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By addressing significant issues, diminishing concerns, or eliminating worries.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limit or eradicate common mistakes customers make? </a:t>
            </a:r>
            <a:r>
              <a:rPr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By helping them use a solution the right way.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eliminate barriers that are keeping your customer from adopting value propositions? </a:t>
            </a:r>
            <a:r>
              <a:rPr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Introducing lower or no upfront investment costs, a flatter learning curve, or eliminating other obstacles preventing adoption.</a:t>
            </a:r>
            <a:endParaRPr b="1" sz="2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0"/>
          <p:cNvSpPr txBox="1"/>
          <p:nvPr/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Gain Creators</a:t>
            </a:r>
            <a:endParaRPr b="1" sz="36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2" name="Google Shape;432;p40"/>
          <p:cNvSpPr/>
          <p:nvPr/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</a:pPr>
            <a:r>
              <a:rPr lang="en-US" sz="19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Ask yourself: Could your products and services…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</a:pPr>
            <a:r>
              <a:rPr b="1" lang="en-US" sz="19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create savings that please your customers? </a:t>
            </a:r>
            <a:r>
              <a:rPr lang="en-US" sz="19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In terms of time, money, and effort.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</a:pPr>
            <a:r>
              <a:rPr b="1" lang="en-US" sz="19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produce outcomes your customers expect or that exceed their expectations? </a:t>
            </a:r>
            <a:r>
              <a:rPr lang="en-US" sz="19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By offering quality levels, more of something, or less of something.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</a:pPr>
            <a:r>
              <a:rPr b="1" lang="en-US" sz="19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outperform current value propositions and delight your customers? </a:t>
            </a:r>
            <a:r>
              <a:rPr lang="en-US" sz="19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Regarding specific features, performance, or quality.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</a:pPr>
            <a:r>
              <a:rPr b="1" lang="en-US" sz="19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make your customers’ work or life easier?</a:t>
            </a:r>
            <a:r>
              <a:rPr lang="en-US" sz="19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Via better usability, accessibility, more services, or lower cost of ownership.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</a:pPr>
            <a:r>
              <a:rPr b="1" lang="en-US" sz="19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create positive social consequences? </a:t>
            </a:r>
            <a:r>
              <a:rPr lang="en-US" sz="19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By making them look good or producing an increase in power or status.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41"/>
          <p:cNvSpPr txBox="1"/>
          <p:nvPr/>
        </p:nvSpPr>
        <p:spPr>
          <a:xfrm>
            <a:off x="680321" y="753228"/>
            <a:ext cx="9613861" cy="10809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Gain Creators</a:t>
            </a:r>
            <a:endParaRPr b="1" sz="36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38" name="Google Shape;438;p41"/>
          <p:cNvSpPr/>
          <p:nvPr/>
        </p:nvSpPr>
        <p:spPr>
          <a:xfrm>
            <a:off x="680321" y="2336873"/>
            <a:ext cx="9613861" cy="35993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Ask yourself: Could your products and services…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1" lang="en-US" sz="2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do something specific that customers are looking for? </a:t>
            </a:r>
            <a:r>
              <a:rPr lang="en-US" sz="2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In terms of good design, guarantees, or specific or more features.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1" lang="en-US" sz="2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fulfill a desire customers dream about? </a:t>
            </a:r>
            <a:r>
              <a:rPr lang="en-US" sz="2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By helping them achieve their aspirations or getting relief from a hardship?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1" lang="en-US" sz="2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produce positive outcomes matching your customers’ success and failure criteria?</a:t>
            </a:r>
            <a:r>
              <a:rPr lang="en-US" sz="2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 In terms of better performance or lower cost.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1" lang="en-US" sz="2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help make adoption easier? </a:t>
            </a:r>
            <a:r>
              <a:rPr lang="en-US" sz="22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Through lower cost, fewer investments, lower risk, better quality, improved performance, or better design.</a:t>
            </a:r>
            <a:endParaRPr b="1" sz="22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2"/>
          <p:cNvSpPr txBox="1"/>
          <p:nvPr/>
        </p:nvSpPr>
        <p:spPr>
          <a:xfrm>
            <a:off x="6019800" y="772180"/>
            <a:ext cx="32766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Case</a:t>
            </a:r>
            <a:endParaRPr b="1" sz="2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44" name="Google Shape;444;p42"/>
          <p:cNvSpPr/>
          <p:nvPr/>
        </p:nvSpPr>
        <p:spPr>
          <a:xfrm>
            <a:off x="3073021" y="5715001"/>
            <a:ext cx="6858000" cy="802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Who are the customer segments of Tokopedia and what are Tokopedia’s value propositions?</a:t>
            </a:r>
            <a:endParaRPr b="1" sz="2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45" name="Google Shape;445;p4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80179" y="1864344"/>
            <a:ext cx="5853752" cy="3405124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42"/>
          <p:cNvSpPr/>
          <p:nvPr/>
        </p:nvSpPr>
        <p:spPr>
          <a:xfrm>
            <a:off x="3480179" y="5269468"/>
            <a:ext cx="585375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https://youtu.be/VnkZYzpzRYE</a:t>
            </a:r>
            <a:endParaRPr b="1"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47" name="Google Shape;447;p42">
            <a:hlinkClick r:id="rId6"/>
          </p:cNvPr>
          <p:cNvSpPr/>
          <p:nvPr/>
        </p:nvSpPr>
        <p:spPr>
          <a:xfrm>
            <a:off x="3485864" y="1459468"/>
            <a:ext cx="585375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Tokopedia</a:t>
            </a:r>
            <a:endParaRPr b="1"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rlin">
  <a:themeElements>
    <a:clrScheme name="Berlin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